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8" r:id="rId2"/>
    <p:sldId id="283" r:id="rId3"/>
    <p:sldId id="272" r:id="rId4"/>
    <p:sldId id="273" r:id="rId5"/>
    <p:sldId id="274" r:id="rId6"/>
    <p:sldId id="275" r:id="rId7"/>
    <p:sldId id="276" r:id="rId8"/>
    <p:sldId id="287" r:id="rId9"/>
    <p:sldId id="289" r:id="rId10"/>
    <p:sldId id="278" r:id="rId11"/>
    <p:sldId id="279" r:id="rId12"/>
    <p:sldId id="280" r:id="rId13"/>
    <p:sldId id="281" r:id="rId14"/>
    <p:sldId id="277" r:id="rId15"/>
    <p:sldId id="286" r:id="rId16"/>
    <p:sldId id="269" r:id="rId17"/>
    <p:sldId id="270" r:id="rId18"/>
    <p:sldId id="285" r:id="rId19"/>
    <p:sldId id="282" r:id="rId20"/>
    <p:sldId id="288" r:id="rId21"/>
  </p:sldIdLst>
  <p:sldSz cx="9144000" cy="6858000" type="screen4x3"/>
  <p:notesSz cx="6669088" cy="9926638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guetl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0" autoAdjust="0"/>
    <p:restoredTop sz="94551" autoAdjust="0"/>
  </p:normalViewPr>
  <p:slideViewPr>
    <p:cSldViewPr snapToGrid="0" snapToObjects="1">
      <p:cViewPr>
        <p:scale>
          <a:sx n="126" d="100"/>
          <a:sy n="126" d="100"/>
        </p:scale>
        <p:origin x="552" y="-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-2190" y="-10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04AD69B7-3C30-3545-BA02-146A4DCC1728}" type="datetime1">
              <a:rPr lang="de-DE"/>
              <a:pPr>
                <a:defRPr/>
              </a:pPr>
              <a:t>04.11.17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AD030CFF-57BC-BD4E-B8B9-0510A042D3EF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418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AB845BAA-8C79-BE45-AAFE-5F5647438CF8}" type="datetime1">
              <a:rPr lang="de-DE"/>
              <a:pPr>
                <a:defRPr/>
              </a:pPr>
              <a:t>04.11.17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2E8D22A1-0EEC-4949-8343-6058730FAB1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75531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8D22A1-0EEC-4949-8343-6058730FAB1C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71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8D22A1-0EEC-4949-8343-6058730FAB1C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12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8D22A1-0EEC-4949-8343-6058730FAB1C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57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8D22A1-0EEC-4949-8343-6058730FAB1C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99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gradFill flip="none" rotWithShape="1">
          <a:gsLst>
            <a:gs pos="800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635476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noProof="0" dirty="0"/>
          </a:p>
        </p:txBody>
      </p:sp>
      <p:pic>
        <p:nvPicPr>
          <p:cNvPr id="4" name="Bild 7" descr="AT_Pictogramm2.png"/>
          <p:cNvPicPr>
            <a:picLocks noChangeAspect="1"/>
          </p:cNvPicPr>
          <p:nvPr userDrawn="1"/>
        </p:nvPicPr>
        <p:blipFill>
          <a:blip r:embed="rId2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 bwMode="auto">
          <a:xfrm>
            <a:off x="-1998663" y="1490663"/>
            <a:ext cx="10888663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803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271"/>
          <p:cNvSpPr txBox="1">
            <a:spLocks noChangeArrowheads="1"/>
          </p:cNvSpPr>
          <p:nvPr userDrawn="1"/>
        </p:nvSpPr>
        <p:spPr bwMode="auto">
          <a:xfrm>
            <a:off x="720725" y="439738"/>
            <a:ext cx="67960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200" noProof="0" dirty="0">
                <a:solidFill>
                  <a:srgbClr val="000000"/>
                </a:solidFill>
                <a:cs typeface="Arial" charset="0"/>
              </a:rPr>
              <a:t>S   C   I   E   N   C   E     </a:t>
            </a:r>
            <a:r>
              <a:rPr lang="en-GB" sz="800" baseline="30000" noProof="0" dirty="0">
                <a:solidFill>
                  <a:srgbClr val="000000"/>
                </a:solidFill>
                <a:latin typeface="Wingdings" charset="0"/>
                <a:cs typeface="Wingdings" charset="0"/>
              </a:rPr>
              <a:t></a:t>
            </a:r>
            <a:r>
              <a:rPr lang="en-GB" sz="1200" baseline="30000" noProof="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GB" sz="1200" noProof="0" dirty="0">
                <a:solidFill>
                  <a:srgbClr val="000000"/>
                </a:solidFill>
                <a:cs typeface="Arial" charset="0"/>
              </a:rPr>
              <a:t>     P   A   S   S   I   O   N     </a:t>
            </a:r>
            <a:r>
              <a:rPr lang="en-GB" sz="800" baseline="30000" noProof="0" dirty="0">
                <a:solidFill>
                  <a:srgbClr val="000000"/>
                </a:solidFill>
                <a:latin typeface="Wingdings" charset="0"/>
                <a:cs typeface="Wingdings" charset="0"/>
              </a:rPr>
              <a:t></a:t>
            </a:r>
            <a:r>
              <a:rPr lang="en-GB" sz="1200" baseline="30000" noProof="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GB" sz="1200" noProof="0" dirty="0">
                <a:solidFill>
                  <a:srgbClr val="000000"/>
                </a:solidFill>
                <a:cs typeface="Arial" charset="0"/>
              </a:rPr>
              <a:t>    T   E   C   H   N   O   L   O   G   Y</a:t>
            </a:r>
          </a:p>
        </p:txBody>
      </p:sp>
      <p:pic>
        <p:nvPicPr>
          <p:cNvPr id="6" name="Picture 9" descr="Logo TU Graz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" t="-1250" r="-500" b="-1250"/>
          <a:stretch>
            <a:fillRect/>
          </a:stretch>
        </p:blipFill>
        <p:spPr bwMode="auto">
          <a:xfrm>
            <a:off x="7386638" y="282575"/>
            <a:ext cx="12319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/>
          <p:nvPr userDrawn="1"/>
        </p:nvSpPr>
        <p:spPr>
          <a:xfrm>
            <a:off x="0" y="6354763"/>
            <a:ext cx="18796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8" name="Untertitel 2"/>
          <p:cNvSpPr txBox="1">
            <a:spLocks/>
          </p:cNvSpPr>
          <p:nvPr userDrawn="1"/>
        </p:nvSpPr>
        <p:spPr bwMode="auto">
          <a:xfrm>
            <a:off x="720725" y="6507342"/>
            <a:ext cx="30702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000" dirty="0">
                <a:solidFill>
                  <a:srgbClr val="F70146"/>
                </a:solidFill>
                <a:latin typeface="Wingdings 3" charset="0"/>
                <a:cs typeface="Wingdings 3" charset="0"/>
              </a:rPr>
              <a:t>u</a:t>
            </a:r>
            <a:r>
              <a:rPr lang="de-DE" sz="1200" dirty="0">
                <a:solidFill>
                  <a:srgbClr val="595959"/>
                </a:solidFill>
              </a:rPr>
              <a:t> </a:t>
            </a:r>
            <a:r>
              <a:rPr lang="de-DE" sz="1200" dirty="0">
                <a:solidFill>
                  <a:srgbClr val="000000"/>
                </a:solidFill>
              </a:rPr>
              <a:t>www.tugraz.at</a:t>
            </a:r>
          </a:p>
        </p:txBody>
      </p:sp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5" y="1134533"/>
            <a:ext cx="8169479" cy="2489199"/>
          </a:xfrm>
        </p:spPr>
        <p:txBody>
          <a:bodyPr anchor="b"/>
          <a:lstStyle>
            <a:lvl1pPr>
              <a:defRPr sz="5400">
                <a:solidFill>
                  <a:srgbClr val="F70146"/>
                </a:solidFill>
              </a:defRPr>
            </a:lvl1pPr>
          </a:lstStyle>
          <a:p>
            <a:r>
              <a:rPr lang="en-US" noProof="0" dirty="0"/>
              <a:t>Authors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552949"/>
            <a:ext cx="3724275" cy="295275"/>
          </a:xfrm>
        </p:spPr>
        <p:txBody>
          <a:bodyPr/>
          <a:lstStyle>
            <a:lvl1pPr>
              <a:defRPr sz="2000" smtClean="0"/>
            </a:lvl1pPr>
          </a:lstStyle>
          <a:p>
            <a:pPr>
              <a:defRPr/>
            </a:pPr>
            <a:fld id="{96B798BD-DCA7-4240-9EB4-7BBA4AA4EFF8}" type="datetime4">
              <a:rPr lang="en-US" smtClean="0"/>
              <a:t>November 4, 2017</a:t>
            </a:fld>
            <a:endParaRPr lang="en-US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802063"/>
            <a:ext cx="8229600" cy="652462"/>
          </a:xfrm>
        </p:spPr>
        <p:txBody>
          <a:bodyPr anchor="b"/>
          <a:lstStyle>
            <a:lvl1pPr>
              <a:defRPr sz="2000" b="1" smtClean="0"/>
            </a:lvl1pPr>
          </a:lstStyle>
          <a:p>
            <a:pPr>
              <a:defRPr/>
            </a:pPr>
            <a:r>
              <a:rPr lang="en-US" noProof="0" dirty="0"/>
              <a:t>Institute of Interactive Systems and Data Science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5981700"/>
            <a:ext cx="8169275" cy="30480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/>
              <a:t>URL if applicable http://</a:t>
            </a:r>
          </a:p>
        </p:txBody>
      </p:sp>
      <p:sp>
        <p:nvSpPr>
          <p:cNvPr id="22" name="Untertitel 2"/>
          <p:cNvSpPr txBox="1">
            <a:spLocks/>
          </p:cNvSpPr>
          <p:nvPr userDrawn="1"/>
        </p:nvSpPr>
        <p:spPr bwMode="auto">
          <a:xfrm>
            <a:off x="1781009" y="6507341"/>
            <a:ext cx="19145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000" dirty="0">
                <a:solidFill>
                  <a:srgbClr val="F70146"/>
                </a:solidFill>
                <a:latin typeface="Wingdings 3" charset="0"/>
                <a:cs typeface="Wingdings 3" charset="0"/>
              </a:rPr>
              <a:t>u</a:t>
            </a:r>
            <a:r>
              <a:rPr lang="de-DE" sz="1200" dirty="0">
                <a:solidFill>
                  <a:srgbClr val="595959"/>
                </a:solidFill>
              </a:rPr>
              <a:t> </a:t>
            </a:r>
            <a:r>
              <a:rPr lang="de-DE" sz="1200" dirty="0">
                <a:solidFill>
                  <a:srgbClr val="000000"/>
                </a:solidFill>
              </a:rPr>
              <a:t>http://www.isds.tugraz.at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5228198"/>
            <a:ext cx="4727575" cy="361235"/>
          </a:xfr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lang="en-US" sz="2000" kern="12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de-DE" dirty="0"/>
              <a:t>Version </a:t>
            </a:r>
            <a:r>
              <a:rPr lang="de-DE" dirty="0" err="1"/>
              <a:t>x.y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99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0724" y="601201"/>
            <a:ext cx="8228875" cy="53214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Format 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 hasCustomPrompt="1"/>
          </p:nvPr>
        </p:nvSpPr>
        <p:spPr>
          <a:xfrm>
            <a:off x="720724" y="1403797"/>
            <a:ext cx="8228876" cy="4922167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noProof="0" dirty="0"/>
              <a:t>Format Text</a:t>
            </a:r>
          </a:p>
          <a:p>
            <a:pPr lvl="1"/>
            <a:r>
              <a:rPr lang="en-US" noProof="0" dirty="0"/>
              <a:t>Second Layer</a:t>
            </a:r>
          </a:p>
          <a:p>
            <a:pPr lvl="2"/>
            <a:r>
              <a:rPr lang="en-US" noProof="0" dirty="0"/>
              <a:t>Third Layer</a:t>
            </a:r>
          </a:p>
          <a:p>
            <a:pPr lvl="3"/>
            <a:r>
              <a:rPr lang="en-US" noProof="0" dirty="0"/>
              <a:t>Forth Layer</a:t>
            </a:r>
          </a:p>
          <a:p>
            <a:pPr lvl="4"/>
            <a:r>
              <a:rPr lang="en-US" noProof="0" dirty="0"/>
              <a:t>Fifth Layer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Institute of Interactive Systems and Data Science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E37C2-100C-F34E-9481-5FDF1B404D8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605306" y="1120460"/>
            <a:ext cx="8349783" cy="0"/>
          </a:xfrm>
          <a:prstGeom prst="line">
            <a:avLst/>
          </a:prstGeom>
          <a:ln>
            <a:solidFill>
              <a:srgbClr val="F701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8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Format Title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 hasCustomPrompt="1"/>
          </p:nvPr>
        </p:nvSpPr>
        <p:spPr>
          <a:xfrm>
            <a:off x="720724" y="1378039"/>
            <a:ext cx="3967185" cy="4947925"/>
          </a:xfrm>
        </p:spPr>
        <p:txBody>
          <a:bodyPr/>
          <a:lstStyle/>
          <a:p>
            <a:pPr lvl="0"/>
            <a:r>
              <a:rPr lang="en-US" noProof="0" dirty="0"/>
              <a:t>Format Text</a:t>
            </a:r>
          </a:p>
          <a:p>
            <a:pPr lvl="1"/>
            <a:r>
              <a:rPr lang="en-US" noProof="0" dirty="0"/>
              <a:t>Second Layer</a:t>
            </a:r>
          </a:p>
          <a:p>
            <a:pPr lvl="2"/>
            <a:r>
              <a:rPr lang="en-US" noProof="0" dirty="0"/>
              <a:t>Third Layer</a:t>
            </a:r>
          </a:p>
          <a:p>
            <a:pPr lvl="3"/>
            <a:r>
              <a:rPr lang="en-US" noProof="0" dirty="0"/>
              <a:t>Forth Layer</a:t>
            </a:r>
          </a:p>
          <a:p>
            <a:pPr lvl="4"/>
            <a:r>
              <a:rPr lang="en-US" noProof="0" dirty="0"/>
              <a:t>Fifth Layer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3" hasCustomPrompt="1"/>
          </p:nvPr>
        </p:nvSpPr>
        <p:spPr>
          <a:xfrm>
            <a:off x="4958365" y="1378040"/>
            <a:ext cx="3991959" cy="4947924"/>
          </a:xfrm>
        </p:spPr>
        <p:txBody>
          <a:bodyPr/>
          <a:lstStyle/>
          <a:p>
            <a:pPr lvl="0"/>
            <a:r>
              <a:rPr lang="en-US" noProof="0" dirty="0"/>
              <a:t>Format Text</a:t>
            </a:r>
          </a:p>
          <a:p>
            <a:pPr lvl="1"/>
            <a:r>
              <a:rPr lang="en-US" noProof="0" dirty="0"/>
              <a:t>Second Layer</a:t>
            </a:r>
          </a:p>
          <a:p>
            <a:pPr lvl="2"/>
            <a:r>
              <a:rPr lang="en-US" noProof="0" dirty="0"/>
              <a:t>Third Layer</a:t>
            </a:r>
          </a:p>
          <a:p>
            <a:pPr lvl="3"/>
            <a:r>
              <a:rPr lang="en-US" noProof="0" dirty="0"/>
              <a:t>Forth Layer</a:t>
            </a:r>
          </a:p>
          <a:p>
            <a:pPr lvl="4"/>
            <a:r>
              <a:rPr lang="en-US" noProof="0" dirty="0"/>
              <a:t>Fifth Layer</a:t>
            </a:r>
          </a:p>
          <a:p>
            <a:pPr lvl="4"/>
            <a:r>
              <a:rPr lang="en-US" noProof="0" dirty="0"/>
              <a:t>e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01E5E-6B54-47B0-8F86-4E80CF7CF69C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Institute of Interactive Systems and Data Science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644A3-680F-7243-9E3A-5E7105679C6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605306" y="1120460"/>
            <a:ext cx="8349783" cy="0"/>
          </a:xfrm>
          <a:prstGeom prst="line">
            <a:avLst/>
          </a:prstGeom>
          <a:ln>
            <a:solidFill>
              <a:srgbClr val="F701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9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Format Title</a:t>
            </a:r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5DE8A-530D-4B59-A5ED-6163351C0598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Institute of Interactive Systems and Data Science</a:t>
            </a:r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03588-452B-A54E-8D56-0FA3BEF8DBD4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605306" y="1120460"/>
            <a:ext cx="8349783" cy="0"/>
          </a:xfrm>
          <a:prstGeom prst="line">
            <a:avLst/>
          </a:prstGeom>
          <a:ln>
            <a:solidFill>
              <a:srgbClr val="F701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9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Abschno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05306" y="2097090"/>
            <a:ext cx="8344294" cy="129960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noProof="0" dirty="0"/>
              <a:t>Format 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605306" y="3728980"/>
            <a:ext cx="8344294" cy="2596984"/>
          </a:xfrm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 dirty="0"/>
              <a:t>Format Master Text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81C361-EBB9-4CB8-807F-859393B31B6B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Institute of Interactive Systems and Data Science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41CD8-441A-A148-B50B-DA6389B7F9F6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605306" y="3438680"/>
            <a:ext cx="8349783" cy="0"/>
          </a:xfrm>
          <a:prstGeom prst="line">
            <a:avLst/>
          </a:prstGeom>
          <a:ln>
            <a:solidFill>
              <a:srgbClr val="F701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8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856CD-0DFC-42D2-B7C0-BA82507D8DDC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Institute of Interactive Systems and Data Science</a:t>
            </a:r>
            <a:endParaRPr lang="de-DE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8745E-609A-1B47-BDB9-248CA9C5AE8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40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20725" y="601664"/>
            <a:ext cx="8229600" cy="50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Format Title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20725" y="1365161"/>
            <a:ext cx="8229600" cy="485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Format Text</a:t>
            </a:r>
          </a:p>
          <a:p>
            <a:pPr lvl="1"/>
            <a:r>
              <a:rPr lang="en-US" noProof="0" dirty="0"/>
              <a:t>Second Layer</a:t>
            </a:r>
          </a:p>
          <a:p>
            <a:pPr lvl="2"/>
            <a:r>
              <a:rPr lang="en-US" noProof="0" dirty="0"/>
              <a:t>Third Layer</a:t>
            </a:r>
          </a:p>
          <a:p>
            <a:pPr lvl="3"/>
            <a:r>
              <a:rPr lang="en-US" noProof="0" dirty="0"/>
              <a:t>Forth Layer</a:t>
            </a:r>
          </a:p>
          <a:p>
            <a:pPr lvl="4"/>
            <a:r>
              <a:rPr lang="en-US" noProof="0" dirty="0"/>
              <a:t>Fifth Layer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20725" y="6596063"/>
            <a:ext cx="3724275" cy="2159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9BF44FD-C0D3-499A-AEB8-8D40759E3241}" type="datetime4">
              <a:rPr lang="en-US" noProof="0" smtClean="0"/>
              <a:t>November 4, 2017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0725" y="6415088"/>
            <a:ext cx="8229600" cy="2603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dirty="0"/>
              <a:t>Institute of Interactive Systems and Data Science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-1" y="6354763"/>
            <a:ext cx="605307" cy="503237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0" y="6426200"/>
            <a:ext cx="605306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75117A-0D13-3F48-8B83-289335EFBB3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0" name="Untertitel 2"/>
          <p:cNvSpPr txBox="1">
            <a:spLocks/>
          </p:cNvSpPr>
          <p:nvPr userDrawn="1"/>
        </p:nvSpPr>
        <p:spPr bwMode="auto">
          <a:xfrm>
            <a:off x="7569200" y="68263"/>
            <a:ext cx="14478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de-DE" sz="1200" dirty="0">
                <a:solidFill>
                  <a:srgbClr val="000000"/>
                </a:solidFill>
              </a:rPr>
              <a:t>www.tugraz.at</a:t>
            </a:r>
            <a:r>
              <a:rPr lang="de-DE" sz="1200" dirty="0">
                <a:solidFill>
                  <a:srgbClr val="595959"/>
                </a:solidFill>
              </a:rPr>
              <a:t> </a:t>
            </a:r>
            <a:r>
              <a:rPr lang="de-DE" sz="1000" dirty="0">
                <a:solidFill>
                  <a:srgbClr val="F70146"/>
                </a:solidFill>
                <a:latin typeface="Wingdings" charset="0"/>
                <a:cs typeface="Wingdings" charset="0"/>
              </a:rPr>
              <a:t></a:t>
            </a:r>
            <a:endParaRPr lang="de-DE" sz="1000" dirty="0">
              <a:solidFill>
                <a:srgbClr val="F70146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925" y="6498439"/>
            <a:ext cx="777237" cy="245261"/>
          </a:xfrm>
          <a:prstGeom prst="rect">
            <a:avLst/>
          </a:prstGeom>
        </p:spPr>
      </p:pic>
      <p:pic>
        <p:nvPicPr>
          <p:cNvPr id="12" name="Picture 2" descr="Y:\projects\know-center\snackbox-app\common\src\main\resources\knowcenter_logo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05" y="6461189"/>
            <a:ext cx="711464" cy="31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600" kern="1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271463" indent="-271463" algn="l" defTabSz="457200" rtl="0" eaLnBrk="0" fontAlgn="base" hangingPunct="0">
        <a:spcBef>
          <a:spcPct val="20000"/>
        </a:spcBef>
        <a:spcAft>
          <a:spcPct val="0"/>
        </a:spcAft>
        <a:buClr>
          <a:srgbClr val="F70146"/>
        </a:buClr>
        <a:buFont typeface="Wingdings" charset="0"/>
        <a:buChar char="§"/>
        <a:defRPr sz="2600" kern="1200">
          <a:solidFill>
            <a:schemeClr val="tx1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pitchFamily="-107" charset="-128"/>
          <a:cs typeface="+mn-cs"/>
        </a:defRPr>
      </a:lvl4pPr>
      <a:lvl5pPr marL="1978025" indent="-187325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-"/>
        <a:defRPr sz="2000" kern="1200">
          <a:solidFill>
            <a:schemeClr val="tx1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toronto.edu/~delve/data/boston/bostonDetai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Kevin Winter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Data Anonymization / Replication using Generative Models</a:t>
            </a:r>
            <a:br>
              <a:rPr lang="en-US" sz="4000" dirty="0"/>
            </a:br>
            <a:r>
              <a:rPr lang="en-US" sz="2000" dirty="0"/>
              <a:t>(Master’s Project)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B798BD-DCA7-4240-9EB4-7BBA4AA4EFF8}" type="datetime4">
              <a:rPr lang="en-US" smtClean="0"/>
              <a:t>November 4, 2017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/>
              <a:t>Institute of Interactive Systems and Data Science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02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C57E1D-9019-436B-8AAC-4D0B3321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Results</a:t>
            </a:r>
            <a:endParaRPr lang="de-A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4EE8469D-5453-4E16-BA83-603EE9FE9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028" y="2379288"/>
            <a:ext cx="8786298" cy="27898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4C258B-94D0-4816-B86F-1F04CB70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DD5880-776D-46D7-BDCC-D4618562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A946D2-2D8A-40C8-A06B-5289E86A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0DABDC-6D59-4139-9207-EF396A1EC7A5}"/>
              </a:ext>
            </a:extLst>
          </p:cNvPr>
          <p:cNvSpPr txBox="1">
            <a:spLocks/>
          </p:cNvSpPr>
          <p:nvPr/>
        </p:nvSpPr>
        <p:spPr bwMode="auto">
          <a:xfrm>
            <a:off x="721449" y="1403797"/>
            <a:ext cx="8228876" cy="492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6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271463" indent="-2714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0146"/>
              </a:buClr>
              <a:buFont typeface="Wingdings" charset="0"/>
              <a:buChar char="§"/>
              <a:defRPr sz="2600" kern="1200" baseline="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2pPr>
            <a:lvl3pPr marL="808038" indent="-2714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3pPr>
            <a:lvl4pPr marL="1438275" indent="-1857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0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4pPr>
            <a:lvl5pPr marL="1978025" indent="-1873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0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GAN (</a:t>
            </a:r>
            <a:r>
              <a:rPr lang="de-AT" dirty="0" err="1"/>
              <a:t>reordered</a:t>
            </a:r>
            <a:r>
              <a:rPr lang="de-A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15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C57E1D-9019-436B-8AAC-4D0B3321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4EE8469D-5453-4E16-BA83-603EE9FE9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028" y="2379288"/>
            <a:ext cx="8786298" cy="27898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4C258B-94D0-4816-B86F-1F04CB70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DD5880-776D-46D7-BDCC-D4618562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A946D2-2D8A-40C8-A06B-5289E86A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0DABDC-6D59-4139-9207-EF396A1EC7A5}"/>
              </a:ext>
            </a:extLst>
          </p:cNvPr>
          <p:cNvSpPr txBox="1">
            <a:spLocks/>
          </p:cNvSpPr>
          <p:nvPr/>
        </p:nvSpPr>
        <p:spPr bwMode="auto">
          <a:xfrm>
            <a:off x="721449" y="1403797"/>
            <a:ext cx="8228876" cy="492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6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271463" indent="-2714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0146"/>
              </a:buClr>
              <a:buFont typeface="Wingdings" charset="0"/>
              <a:buChar char="§"/>
              <a:defRPr sz="2600" kern="1200" baseline="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2pPr>
            <a:lvl3pPr marL="808038" indent="-2714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3pPr>
            <a:lvl4pPr marL="1438275" indent="-1857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0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4pPr>
            <a:lvl5pPr marL="1978025" indent="-1873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0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RBM (</a:t>
            </a:r>
            <a:r>
              <a:rPr lang="de-AT" dirty="0" err="1"/>
              <a:t>reordered</a:t>
            </a:r>
            <a:r>
              <a:rPr lang="de-A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164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C57E1D-9019-436B-8AAC-4D0B3321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4EE8469D-5453-4E16-BA83-603EE9FE9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028" y="2379288"/>
            <a:ext cx="8786298" cy="27898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4C258B-94D0-4816-B86F-1F04CB70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DD5880-776D-46D7-BDCC-D4618562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A946D2-2D8A-40C8-A06B-5289E86A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0DABDC-6D59-4139-9207-EF396A1EC7A5}"/>
              </a:ext>
            </a:extLst>
          </p:cNvPr>
          <p:cNvSpPr txBox="1">
            <a:spLocks/>
          </p:cNvSpPr>
          <p:nvPr/>
        </p:nvSpPr>
        <p:spPr bwMode="auto">
          <a:xfrm>
            <a:off x="721449" y="1403797"/>
            <a:ext cx="8228876" cy="492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6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271463" indent="-2714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0146"/>
              </a:buClr>
              <a:buFont typeface="Wingdings" charset="0"/>
              <a:buChar char="§"/>
              <a:defRPr sz="2600" kern="1200" baseline="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2pPr>
            <a:lvl3pPr marL="808038" indent="-2714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3pPr>
            <a:lvl4pPr marL="1438275" indent="-1857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0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4pPr>
            <a:lvl5pPr marL="1978025" indent="-1873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0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VAE (</a:t>
            </a:r>
            <a:r>
              <a:rPr lang="de-AT" dirty="0" err="1"/>
              <a:t>reordered</a:t>
            </a:r>
            <a:r>
              <a:rPr lang="de-A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87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A7258372-B6A7-4EC7-BDEE-45AFD95C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VAE Latent </a:t>
            </a:r>
            <a:r>
              <a:rPr lang="de-AT" dirty="0"/>
              <a:t>Space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F475CCB6-3D42-47FD-9B43-CDEAA21FB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25" y="1868487"/>
            <a:ext cx="3967163" cy="3967163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xmlns="" id="{FA1E4D1E-61B2-415C-BC50-D02A9EF86C5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4957763" y="1855788"/>
            <a:ext cx="3992562" cy="39925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51C1BC-493C-4F5B-9F4E-A7DFE1DA7E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DF8083-C593-430A-8DD0-C8061A7735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AADA62-6CF5-4BEC-9744-F2890D1747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3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C57E1D-9019-436B-8AAC-4D0B3321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4EE8469D-5453-4E16-BA83-603EE9FE9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80" y="2379288"/>
            <a:ext cx="8784845" cy="27898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4C258B-94D0-4816-B86F-1F04CB70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DD5880-776D-46D7-BDCC-D4618562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A946D2-2D8A-40C8-A06B-5289E86A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70727F2-62DB-4D83-8D99-C74D87509A63}"/>
              </a:ext>
            </a:extLst>
          </p:cNvPr>
          <p:cNvSpPr txBox="1">
            <a:spLocks/>
          </p:cNvSpPr>
          <p:nvPr/>
        </p:nvSpPr>
        <p:spPr bwMode="auto">
          <a:xfrm>
            <a:off x="720724" y="1403797"/>
            <a:ext cx="8228876" cy="492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6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271463" indent="-2714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0146"/>
              </a:buClr>
              <a:buFont typeface="Wingdings" charset="0"/>
              <a:buChar char="§"/>
              <a:defRPr sz="2600" kern="1200" baseline="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2pPr>
            <a:lvl3pPr marL="808038" indent="-2714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3pPr>
            <a:lvl4pPr marL="1438275" indent="-1857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0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4pPr>
            <a:lvl5pPr marL="1978025" indent="-1873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000" kern="1200">
                <a:solidFill>
                  <a:schemeClr val="tx1"/>
                </a:solidFill>
                <a:latin typeface="+mn-lt"/>
                <a:ea typeface="ＭＳ Ｐゴシック" pitchFamily="-10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GMM (</a:t>
            </a:r>
            <a:r>
              <a:rPr lang="de-AT" dirty="0" err="1"/>
              <a:t>reordered</a:t>
            </a:r>
            <a:r>
              <a:rPr lang="de-A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34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14" y="1312795"/>
            <a:ext cx="6903371" cy="4922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85" y="1645920"/>
            <a:ext cx="895057" cy="129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0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Effect of Reordering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xmlns="" id="{05BABB8F-75FB-4ABE-99DF-535B446F8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320" y="1384688"/>
            <a:ext cx="7068452" cy="4922838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40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D5044CD-D314-4936-842F-509D3E89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Effect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Binarizing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8025925-43B4-4235-8AE7-9A2AD19B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5E2C9DF-8E8E-4879-B83E-DEC39C03F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FC47AC2-AC84-4CAD-9E9C-F9ED3E47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FFEF8C78-481A-4EDB-906E-438F48580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530" y="1394019"/>
            <a:ext cx="7292004" cy="4922838"/>
          </a:xfrm>
        </p:spPr>
      </p:pic>
    </p:spTree>
    <p:extLst>
      <p:ext uri="{BB962C8B-B14F-4D97-AF65-F5344CB8AC3E}">
        <p14:creationId xmlns:p14="http://schemas.microsoft.com/office/powerpoint/2010/main" val="210723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ANOVA Results for Accuracy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322053"/>
              </p:ext>
            </p:extLst>
          </p:nvPr>
        </p:nvGraphicFramePr>
        <p:xfrm>
          <a:off x="1387110" y="2208001"/>
          <a:ext cx="6438901" cy="259200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793875"/>
                <a:gridCol w="774171"/>
                <a:gridCol w="774171"/>
                <a:gridCol w="774171"/>
                <a:gridCol w="774171"/>
                <a:gridCol w="774171"/>
                <a:gridCol w="774171"/>
              </a:tblGrid>
              <a:tr h="288000"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Df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Sum Sq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Mean Sq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F 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Pr(&gt;F)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algorithm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1,507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0,301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u="none" strike="noStrike">
                          <a:effectLst/>
                        </a:rPr>
                        <a:t>52,815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u="none" strike="noStrike">
                          <a:effectLst/>
                        </a:rPr>
                        <a:t>&lt; 2.2e-16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binary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0,535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0,535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93,862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0,000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reordered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0,193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0,193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u="none" strike="noStrike">
                          <a:effectLst/>
                        </a:rPr>
                        <a:t>33,775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0,000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algorithm:binary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0,269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0,090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15,697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algorithm:reordered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0,016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0,004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u="none" strike="noStrike" dirty="0">
                          <a:effectLst/>
                        </a:rPr>
                        <a:t>0,712</a:t>
                      </a:r>
                      <a:endParaRPr lang="fi-FI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0,586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binary:reordered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0,068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0,068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u="none" strike="noStrike">
                          <a:effectLst/>
                        </a:rPr>
                        <a:t>11,900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algorithm:binary:reordered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0,007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0,422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u="none" strike="noStrike">
                          <a:effectLst/>
                        </a:rPr>
                        <a:t>0,738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Residuals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u="none" strike="noStrike">
                          <a:effectLst/>
                        </a:rPr>
                        <a:t>0,548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29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5CFCF-CE3C-42D1-9FCE-618B77F0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4EEF1380-6245-4947-A8DC-56DDC2F58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de-AT" dirty="0" smtClean="0"/>
              <a:t>Framework </a:t>
            </a:r>
            <a:r>
              <a:rPr lang="de-AT" dirty="0" err="1" smtClean="0"/>
              <a:t>works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can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adapted</a:t>
            </a:r>
            <a:r>
              <a:rPr lang="de-AT" dirty="0" smtClean="0"/>
              <a:t> </a:t>
            </a:r>
            <a:r>
              <a:rPr lang="de-AT" dirty="0" err="1" smtClean="0"/>
              <a:t>easily</a:t>
            </a:r>
            <a:endParaRPr lang="de-AT" dirty="0" smtClean="0"/>
          </a:p>
          <a:p>
            <a:pPr marL="457200" indent="-457200">
              <a:buFont typeface="Arial" charset="0"/>
              <a:buChar char="•"/>
            </a:pPr>
            <a:endParaRPr lang="de-AT" dirty="0"/>
          </a:p>
          <a:p>
            <a:pPr marL="457200" indent="-457200">
              <a:buFont typeface="Arial" charset="0"/>
              <a:buChar char="•"/>
            </a:pPr>
            <a:r>
              <a:rPr lang="de-AT" dirty="0" smtClean="0"/>
              <a:t>Data </a:t>
            </a:r>
            <a:r>
              <a:rPr lang="de-AT" dirty="0" err="1" smtClean="0"/>
              <a:t>transformation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 </a:t>
            </a:r>
            <a:r>
              <a:rPr lang="de-AT" dirty="0" err="1" smtClean="0"/>
              <a:t>crucial</a:t>
            </a:r>
            <a:endParaRPr lang="de-AT" dirty="0" smtClean="0"/>
          </a:p>
          <a:p>
            <a:pPr marL="457200" indent="-457200">
              <a:buFont typeface="Arial" charset="0"/>
              <a:buChar char="•"/>
            </a:pPr>
            <a:endParaRPr lang="de-AT" dirty="0"/>
          </a:p>
          <a:p>
            <a:pPr marL="457200" indent="-457200">
              <a:buFont typeface="Arial" charset="0"/>
              <a:buChar char="•"/>
            </a:pPr>
            <a:r>
              <a:rPr lang="de-AT" dirty="0" smtClean="0"/>
              <a:t>Replication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discrete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 </a:t>
            </a:r>
            <a:r>
              <a:rPr lang="de-AT" dirty="0" err="1" smtClean="0"/>
              <a:t>cumbersome</a:t>
            </a:r>
            <a:endParaRPr lang="de-AT" dirty="0" smtClean="0"/>
          </a:p>
          <a:p>
            <a:pPr marL="728663" lvl="1" indent="-457200">
              <a:buFont typeface="Arial" charset="0"/>
              <a:buChar char="•"/>
            </a:pPr>
            <a:r>
              <a:rPr lang="de-AT" dirty="0" smtClean="0"/>
              <a:t>Simple </a:t>
            </a:r>
            <a:r>
              <a:rPr lang="de-AT" dirty="0" err="1" smtClean="0"/>
              <a:t>algorithms</a:t>
            </a:r>
            <a:r>
              <a:rPr lang="de-AT" dirty="0" smtClean="0"/>
              <a:t> limited </a:t>
            </a:r>
            <a:endParaRPr lang="de-AT" dirty="0" smtClean="0"/>
          </a:p>
          <a:p>
            <a:pPr marL="728663" lvl="1" indent="-457200">
              <a:buFont typeface="Arial" charset="0"/>
              <a:buChar char="•"/>
            </a:pPr>
            <a:r>
              <a:rPr lang="de-AT" dirty="0" err="1" smtClean="0"/>
              <a:t>Complex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r>
              <a:rPr lang="de-AT" dirty="0" smtClean="0"/>
              <a:t> </a:t>
            </a:r>
            <a:r>
              <a:rPr lang="de-AT" dirty="0" err="1" smtClean="0"/>
              <a:t>hard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train</a:t>
            </a:r>
            <a:endParaRPr lang="de-A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9B8584-3533-473C-87BC-3F62495F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401E5E-6B54-47B0-8F86-4E80CF7CF69C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3821E3-F1F6-40AD-BE0F-53D4504E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D21C260-48CB-462F-9504-D6C9643C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E644A3-680F-7243-9E3A-5E7105679C6E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061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AC929F-57CF-4E93-8EA6-6537735D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Motivation &amp; Goal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9A30E0-3042-4271-AC24-E0D0A0563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Anonymization / Replication is necessary for</a:t>
            </a:r>
          </a:p>
          <a:p>
            <a:pPr marL="728663" lvl="1" indent="-457200">
              <a:buFont typeface="Arial" charset="0"/>
              <a:buChar char="•"/>
            </a:pPr>
            <a:r>
              <a:rPr lang="en-US" dirty="0" smtClean="0"/>
              <a:t>Privacy</a:t>
            </a:r>
          </a:p>
          <a:p>
            <a:pPr marL="728663" lvl="1" indent="-457200">
              <a:buFont typeface="Arial" charset="0"/>
              <a:buChar char="•"/>
            </a:pPr>
            <a:r>
              <a:rPr lang="en-US" dirty="0" smtClean="0"/>
              <a:t>Data augmentation</a:t>
            </a:r>
          </a:p>
          <a:p>
            <a:pPr marL="728663" lvl="1" indent="-457200"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Goal</a:t>
            </a:r>
            <a:endParaRPr lang="en-US" dirty="0" smtClean="0"/>
          </a:p>
          <a:p>
            <a:pPr marL="728663" lvl="1" indent="-457200">
              <a:buFont typeface="Arial" charset="0"/>
              <a:buChar char="•"/>
            </a:pPr>
            <a:r>
              <a:rPr lang="en-US" dirty="0" smtClean="0"/>
              <a:t>Introduction of a data replication framework</a:t>
            </a:r>
          </a:p>
          <a:p>
            <a:pPr marL="1265238" lvl="2" indent="-457200">
              <a:buFont typeface="Arial" charset="0"/>
              <a:buChar char="•"/>
            </a:pPr>
            <a:r>
              <a:rPr lang="en-US" dirty="0" smtClean="0"/>
              <a:t>Analyze key characteristics of data set</a:t>
            </a:r>
          </a:p>
          <a:p>
            <a:pPr marL="1265238" lvl="2" indent="-457200">
              <a:buFont typeface="Arial" charset="0"/>
              <a:buChar char="•"/>
            </a:pPr>
            <a:r>
              <a:rPr lang="en-US" dirty="0" smtClean="0"/>
              <a:t>Generate data set that replicates these</a:t>
            </a:r>
          </a:p>
          <a:p>
            <a:pPr marL="1265238" lvl="2" indent="-457200">
              <a:buFont typeface="Arial" charset="0"/>
              <a:buChar char="•"/>
            </a:pPr>
            <a:endParaRPr lang="en-US" dirty="0" smtClean="0"/>
          </a:p>
          <a:p>
            <a:pPr marL="728663" lvl="1" indent="-457200"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nonymization of discrete data set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marL="728663" lvl="1" indent="-4572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E5934F-EBA4-4DBF-B532-AEA33B8C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1D0BAC-A9ED-424E-B3B5-F4256CA8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419515-016B-49B5-94EA-4909F87B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8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[1] </a:t>
            </a:r>
            <a:r>
              <a:rPr lang="en-US" sz="1800" dirty="0" smtClean="0"/>
              <a:t>Shearer, </a:t>
            </a:r>
            <a:r>
              <a:rPr lang="en-US" sz="1800" dirty="0"/>
              <a:t>C</a:t>
            </a:r>
            <a:r>
              <a:rPr lang="en-US" sz="1800" dirty="0" smtClean="0"/>
              <a:t>. (2000).</a:t>
            </a:r>
            <a:r>
              <a:rPr lang="en-US" sz="1800" dirty="0"/>
              <a:t> The CRISP-DM model: the new blueprint for data mining, </a:t>
            </a:r>
            <a:r>
              <a:rPr lang="en-US" sz="1800" dirty="0" smtClean="0"/>
              <a:t>J </a:t>
            </a:r>
            <a:r>
              <a:rPr lang="en-US" sz="1800" dirty="0"/>
              <a:t>Data </a:t>
            </a:r>
            <a:r>
              <a:rPr lang="en-US" sz="1800" dirty="0" smtClean="0"/>
              <a:t>Warehousing; </a:t>
            </a:r>
            <a:r>
              <a:rPr lang="en-US" sz="1800" dirty="0"/>
              <a:t>5:13—22.</a:t>
            </a:r>
          </a:p>
          <a:p>
            <a:endParaRPr lang="en-US" sz="1800" dirty="0" smtClean="0"/>
          </a:p>
          <a:p>
            <a:r>
              <a:rPr lang="en-US" sz="1800" dirty="0" smtClean="0"/>
              <a:t>[2] </a:t>
            </a:r>
            <a:r>
              <a:rPr lang="en-US" sz="1800" dirty="0" err="1"/>
              <a:t>LeCun</a:t>
            </a:r>
            <a:r>
              <a:rPr lang="en-US" sz="1800" dirty="0"/>
              <a:t>, Y. (1998). The MNIST database of handwritten digits. </a:t>
            </a:r>
            <a:r>
              <a:rPr lang="en-US" sz="1800" i="1" dirty="0"/>
              <a:t>http://</a:t>
            </a:r>
            <a:r>
              <a:rPr lang="en-US" sz="1800" i="1" dirty="0" err="1"/>
              <a:t>yann</a:t>
            </a:r>
            <a:r>
              <a:rPr lang="en-US" sz="1800" i="1" dirty="0"/>
              <a:t>. </a:t>
            </a:r>
            <a:r>
              <a:rPr lang="en-US" sz="1800" i="1" dirty="0" err="1"/>
              <a:t>lecun</a:t>
            </a:r>
            <a:r>
              <a:rPr lang="en-US" sz="1800" i="1" dirty="0"/>
              <a:t>. com/</a:t>
            </a:r>
            <a:r>
              <a:rPr lang="en-US" sz="1800" i="1" dirty="0" err="1"/>
              <a:t>exdb</a:t>
            </a:r>
            <a:r>
              <a:rPr lang="en-US" sz="1800" i="1" dirty="0"/>
              <a:t>/</a:t>
            </a:r>
            <a:r>
              <a:rPr lang="en-US" sz="1800" i="1" dirty="0" err="1"/>
              <a:t>mnist</a:t>
            </a:r>
            <a:r>
              <a:rPr lang="en-US" sz="1800" i="1" dirty="0" smtClean="0"/>
              <a:t>/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dirty="0" smtClean="0"/>
              <a:t>[3] https</a:t>
            </a:r>
            <a:r>
              <a:rPr lang="en-US" sz="1800" dirty="0"/>
              <a:t>://</a:t>
            </a:r>
            <a:r>
              <a:rPr lang="en-US" sz="1800" dirty="0" err="1"/>
              <a:t>www.cs.toronto.edu</a:t>
            </a:r>
            <a:r>
              <a:rPr lang="en-US" sz="1800" dirty="0"/>
              <a:t>/~</a:t>
            </a:r>
            <a:r>
              <a:rPr lang="en-US" sz="1800" dirty="0" smtClean="0"/>
              <a:t>delve/data/</a:t>
            </a:r>
            <a:r>
              <a:rPr lang="en-US" sz="1800" dirty="0" err="1" smtClean="0"/>
              <a:t>boston</a:t>
            </a:r>
            <a:r>
              <a:rPr lang="en-US" sz="1800" dirty="0" smtClean="0"/>
              <a:t>/</a:t>
            </a:r>
            <a:r>
              <a:rPr lang="en-US" sz="1800" dirty="0" err="1" smtClean="0"/>
              <a:t>bostonDetail.html</a:t>
            </a:r>
            <a:endParaRPr lang="en-US" sz="1800" dirty="0" smtClean="0">
              <a:hlinkClick r:id="rId2"/>
            </a:endParaRPr>
          </a:p>
          <a:p>
            <a:endParaRPr lang="en-US" sz="1800" dirty="0" smtClean="0"/>
          </a:p>
          <a:p>
            <a:r>
              <a:rPr lang="en-US" sz="1800" dirty="0" smtClean="0"/>
              <a:t>[4] </a:t>
            </a:r>
            <a:r>
              <a:rPr lang="en-US" sz="1800" dirty="0"/>
              <a:t>https://</a:t>
            </a:r>
            <a:r>
              <a:rPr lang="en-US" sz="1800" dirty="0" err="1" smtClean="0"/>
              <a:t>archive.ics.uci.edu</a:t>
            </a:r>
            <a:r>
              <a:rPr lang="en-US" sz="1800" dirty="0" smtClean="0"/>
              <a:t>/ml/datasets/adult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79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EE5BB8-768F-41B5-A119-26BE45AA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 Replication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6C1725-157E-4997-BECD-6593B017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5454F9-641F-44E7-B2DB-23745E3C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34A44F-0229-4A97-8F3C-56E89CC2E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220" y="1403350"/>
            <a:ext cx="4913559" cy="49228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15299" y="2933224"/>
            <a:ext cx="3586480" cy="3190240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3013" y="5770603"/>
            <a:ext cx="17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CRISP-DM 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EBE735-E3DD-4CAB-B37D-7AB29680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1B032E-160F-44BA-9422-18DE9F24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de-AT" dirty="0" smtClean="0"/>
              <a:t>MNIST </a:t>
            </a:r>
            <a:r>
              <a:rPr lang="de-AT" dirty="0" err="1" smtClean="0"/>
              <a:t>handwritten</a:t>
            </a:r>
            <a:r>
              <a:rPr lang="de-AT" dirty="0" smtClean="0"/>
              <a:t> </a:t>
            </a:r>
            <a:r>
              <a:rPr lang="de-AT" dirty="0" err="1" smtClean="0"/>
              <a:t>digit</a:t>
            </a:r>
            <a:r>
              <a:rPr lang="de-AT" dirty="0" smtClean="0"/>
              <a:t> </a:t>
            </a:r>
            <a:r>
              <a:rPr lang="de-AT" dirty="0" err="1" smtClean="0"/>
              <a:t>database</a:t>
            </a:r>
            <a:r>
              <a:rPr lang="de-AT" dirty="0" smtClean="0"/>
              <a:t> [2]</a:t>
            </a:r>
          </a:p>
          <a:p>
            <a:pPr marL="457200" indent="-457200">
              <a:buFont typeface="Arial" charset="0"/>
              <a:buChar char="•"/>
            </a:pPr>
            <a:endParaRPr lang="de-AT" dirty="0" smtClean="0"/>
          </a:p>
          <a:p>
            <a:pPr marL="457200" indent="-457200">
              <a:buFont typeface="Arial" charset="0"/>
              <a:buChar char="•"/>
            </a:pPr>
            <a:r>
              <a:rPr lang="de-AT" dirty="0" smtClean="0"/>
              <a:t>Boston </a:t>
            </a:r>
            <a:r>
              <a:rPr lang="de-AT" dirty="0" err="1" smtClean="0"/>
              <a:t>Housing</a:t>
            </a:r>
            <a:r>
              <a:rPr lang="de-AT" dirty="0" smtClean="0"/>
              <a:t> Data [3]</a:t>
            </a:r>
          </a:p>
          <a:p>
            <a:pPr marL="457200" indent="-457200">
              <a:buFont typeface="Arial" charset="0"/>
              <a:buChar char="•"/>
            </a:pPr>
            <a:endParaRPr lang="de-AT" dirty="0" smtClean="0"/>
          </a:p>
          <a:p>
            <a:pPr marL="457200" indent="-457200">
              <a:buFont typeface="Arial" charset="0"/>
              <a:buChar char="•"/>
            </a:pPr>
            <a:r>
              <a:rPr lang="de-AT" dirty="0" smtClean="0"/>
              <a:t>Adult Income Dataset [4]</a:t>
            </a:r>
          </a:p>
          <a:p>
            <a:pPr marL="457200" indent="-457200">
              <a:buFont typeface="Arial" charset="0"/>
              <a:buChar char="•"/>
            </a:pPr>
            <a:endParaRPr lang="de-AT" dirty="0" smtClean="0"/>
          </a:p>
          <a:p>
            <a:pPr marL="457200" indent="-457200">
              <a:buFont typeface="Arial" charset="0"/>
              <a:buChar char="•"/>
            </a:pPr>
            <a:r>
              <a:rPr lang="de-AT" dirty="0" smtClean="0"/>
              <a:t>Binary Dataset</a:t>
            </a:r>
            <a:endParaRPr lang="de-AT" dirty="0"/>
          </a:p>
          <a:p>
            <a:pPr marL="457200" indent="-457200">
              <a:buFont typeface="Arial" charset="0"/>
              <a:buChar char="•"/>
            </a:pPr>
            <a:endParaRPr lang="de-A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6D3C18-2B21-4EEE-AB20-25F40F24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9415D7-6A2C-4C3C-B8B1-70112497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3374B7-A797-44CB-B752-8B276119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17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B0B645-F597-45ED-A3D9-BF91A5AA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 </a:t>
            </a:r>
            <a:r>
              <a:rPr lang="de-AT" dirty="0" err="1"/>
              <a:t>Preprocessing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96CE09-040F-4613-93AF-BE90B56A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de-AT" dirty="0" smtClean="0"/>
              <a:t>Encoding</a:t>
            </a:r>
          </a:p>
          <a:p>
            <a:pPr marL="728663" lvl="1" indent="-457200">
              <a:buFont typeface="Arial" charset="0"/>
              <a:buChar char="•"/>
            </a:pPr>
            <a:r>
              <a:rPr lang="de-AT" dirty="0" err="1" smtClean="0"/>
              <a:t>Especially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discrete</a:t>
            </a:r>
            <a:r>
              <a:rPr lang="de-AT" dirty="0" smtClean="0"/>
              <a:t> variables</a:t>
            </a:r>
          </a:p>
          <a:p>
            <a:pPr marL="728663" lvl="1" indent="-457200">
              <a:buFont typeface="Arial" charset="0"/>
              <a:buChar char="•"/>
            </a:pPr>
            <a:r>
              <a:rPr lang="de-AT" dirty="0" err="1" smtClean="0"/>
              <a:t>C</a:t>
            </a:r>
            <a:r>
              <a:rPr lang="de-AT" dirty="0" err="1" smtClean="0"/>
              <a:t>ontinous</a:t>
            </a:r>
            <a:r>
              <a:rPr lang="de-AT" dirty="0"/>
              <a:t> (</a:t>
            </a:r>
            <a:r>
              <a:rPr lang="de-AT" dirty="0" err="1" smtClean="0"/>
              <a:t>Reordering</a:t>
            </a:r>
            <a:r>
              <a:rPr lang="de-AT" dirty="0" smtClean="0"/>
              <a:t>)</a:t>
            </a:r>
          </a:p>
          <a:p>
            <a:pPr marL="728663" lvl="1" indent="-457200">
              <a:buFont typeface="Arial" charset="0"/>
              <a:buChar char="•"/>
            </a:pPr>
            <a:r>
              <a:rPr lang="de-AT" dirty="0" smtClean="0"/>
              <a:t>Bi</a:t>
            </a:r>
            <a:r>
              <a:rPr lang="de-AT" dirty="0" smtClean="0"/>
              <a:t>nary</a:t>
            </a:r>
          </a:p>
          <a:p>
            <a:pPr marL="457200" indent="-457200">
              <a:buFont typeface="Arial" charset="0"/>
              <a:buChar char="•"/>
            </a:pPr>
            <a:endParaRPr lang="de-AT" dirty="0" smtClean="0"/>
          </a:p>
          <a:p>
            <a:pPr marL="457200" indent="-457200">
              <a:buFont typeface="Arial" charset="0"/>
              <a:buChar char="•"/>
            </a:pPr>
            <a:r>
              <a:rPr lang="de-AT" dirty="0" err="1" smtClean="0"/>
              <a:t>Scaling</a:t>
            </a:r>
            <a:endParaRPr lang="de-AT" dirty="0" smtClean="0"/>
          </a:p>
          <a:p>
            <a:pPr marL="728663" lvl="1" indent="-457200">
              <a:buFont typeface="Arial" charset="0"/>
              <a:buChar char="•"/>
            </a:pPr>
            <a:r>
              <a:rPr lang="de-AT" dirty="0" err="1" smtClean="0"/>
              <a:t>Define</a:t>
            </a:r>
            <a:r>
              <a:rPr lang="de-AT" dirty="0" smtClean="0"/>
              <a:t> </a:t>
            </a:r>
            <a:r>
              <a:rPr lang="de-AT" dirty="0" err="1" smtClean="0"/>
              <a:t>range</a:t>
            </a:r>
            <a:r>
              <a:rPr lang="de-AT" dirty="0"/>
              <a:t> </a:t>
            </a:r>
            <a:r>
              <a:rPr lang="de-AT" dirty="0" smtClean="0"/>
              <a:t>(e.g. [0,1], [-1,1])</a:t>
            </a:r>
            <a:endParaRPr lang="de-A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5AE398-8F62-4FE0-9E2A-5A1EB8C8C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7FF594-9BD8-484B-BA4E-389DB987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853474-50B5-48D5-AE6D-53119C58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750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422B2-B714-499E-B0E5-90B3CB5C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Modelling &amp;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DA18F4-A736-4E98-A145-91A6D5811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de-AT" dirty="0" err="1" smtClean="0"/>
              <a:t>Modelling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marL="728663" lvl="1" indent="-457200">
              <a:buFont typeface="Arial" charset="0"/>
              <a:buChar char="•"/>
            </a:pPr>
            <a:r>
              <a:rPr lang="de-AT" dirty="0" err="1" smtClean="0"/>
              <a:t>Gaussian</a:t>
            </a:r>
            <a:r>
              <a:rPr lang="de-AT" dirty="0" smtClean="0"/>
              <a:t> </a:t>
            </a:r>
            <a:r>
              <a:rPr lang="de-AT" dirty="0" err="1" smtClean="0"/>
              <a:t>Mixture</a:t>
            </a:r>
            <a:r>
              <a:rPr lang="de-AT" dirty="0" smtClean="0"/>
              <a:t> Models (GMM)</a:t>
            </a:r>
          </a:p>
          <a:p>
            <a:pPr marL="728663" lvl="1" indent="-457200">
              <a:buFont typeface="Arial" charset="0"/>
              <a:buChar char="•"/>
            </a:pPr>
            <a:r>
              <a:rPr lang="de-AT" dirty="0" err="1" smtClean="0"/>
              <a:t>Restricted</a:t>
            </a:r>
            <a:r>
              <a:rPr lang="de-AT" dirty="0" smtClean="0"/>
              <a:t> Boltzmann Machines (RBM)</a:t>
            </a:r>
            <a:endParaRPr lang="de-AT" dirty="0" smtClean="0"/>
          </a:p>
          <a:p>
            <a:pPr marL="728663" lvl="1" indent="-457200">
              <a:buFont typeface="Arial" charset="0"/>
              <a:buChar char="•"/>
            </a:pPr>
            <a:r>
              <a:rPr lang="de-AT" dirty="0" err="1" smtClean="0"/>
              <a:t>Variational</a:t>
            </a:r>
            <a:r>
              <a:rPr lang="de-AT" dirty="0" smtClean="0"/>
              <a:t> Autoencoders (VAE)</a:t>
            </a:r>
          </a:p>
          <a:p>
            <a:pPr marL="728663" lvl="1" indent="-457200">
              <a:buFont typeface="Arial" charset="0"/>
              <a:buChar char="•"/>
            </a:pPr>
            <a:r>
              <a:rPr lang="de-AT" dirty="0" smtClean="0"/>
              <a:t>Generative-</a:t>
            </a:r>
            <a:r>
              <a:rPr lang="de-AT" dirty="0" err="1" smtClean="0"/>
              <a:t>Adversarial</a:t>
            </a:r>
            <a:r>
              <a:rPr lang="de-AT" dirty="0" smtClean="0"/>
              <a:t> Networks (GAN)</a:t>
            </a:r>
          </a:p>
          <a:p>
            <a:pPr marL="728663" lvl="1" indent="-457200">
              <a:buFont typeface="Arial" charset="0"/>
              <a:buChar char="•"/>
            </a:pPr>
            <a:endParaRPr lang="de-AT" dirty="0"/>
          </a:p>
          <a:p>
            <a:pPr marL="457200" indent="-457200">
              <a:buFont typeface="Arial" charset="0"/>
              <a:buChar char="•"/>
            </a:pPr>
            <a:r>
              <a:rPr lang="de-AT" dirty="0" smtClean="0"/>
              <a:t>Sampling </a:t>
            </a:r>
            <a:r>
              <a:rPr lang="de-AT" dirty="0" err="1" smtClean="0"/>
              <a:t>from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/ latent </a:t>
            </a:r>
            <a:r>
              <a:rPr lang="de-AT" dirty="0" err="1" smtClean="0"/>
              <a:t>space</a:t>
            </a:r>
            <a:endParaRPr lang="de-A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13CE00-4362-40CE-964D-110C6D87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AB3E36-4AAD-424C-B7AE-988BC612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7EB11C-39DA-4D7B-AF56-BDCA1C60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16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BDBBA5-B8CC-4798-9BA9-2F0A1B3C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F640B75-436A-4C76-9253-ED7EA82B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de-AT" dirty="0" smtClean="0"/>
                  <a:t>Accuracy</a:t>
                </a:r>
              </a:p>
              <a:p>
                <a:pPr marL="728663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</a:rPr>
                      <m:t>𝑎𝑐𝑐</m:t>
                    </m:r>
                    <m:r>
                      <a:rPr lang="de-AT" b="0" i="1" smtClean="0">
                        <a:latin typeface="Cambria Math" charset="0"/>
                      </a:rPr>
                      <m:t>=1−</m:t>
                    </m:r>
                    <m:f>
                      <m:fPr>
                        <m:ctrlPr>
                          <a:rPr lang="de-AT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de-AT" b="0" i="1" smtClean="0">
                            <a:latin typeface="Cambria Math" charset="0"/>
                          </a:rPr>
                          <m:t>𝐷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AT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de-AT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de-AT" b="0" i="1" smtClean="0">
                            <a:latin typeface="Cambria Math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AT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de-AT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AT" b="0" i="1" smtClean="0"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AT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AT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de-AT" b="0" i="1" smtClean="0">
                                            <a:latin typeface="Cambria Math" charset="0"/>
                                          </a:rPr>
                                          <m:t>1,</m:t>
                                        </m:r>
                                        <m:r>
                                          <a:rPr lang="de-AT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de-AT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AT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b="0" i="1" smtClean="0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AT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AT" b="0" i="1" smtClean="0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de-AT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AT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i="1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de-AT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de-AT" i="1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de-AT" i="1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AT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de-AT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de-AT" dirty="0" smtClean="0"/>
              </a:p>
              <a:p>
                <a:pPr marL="457200" indent="-457200">
                  <a:buFont typeface="Arial" charset="0"/>
                  <a:buChar char="•"/>
                </a:pPr>
                <a:endParaRPr lang="de-AT" dirty="0" smtClean="0"/>
              </a:p>
              <a:p>
                <a:pPr marL="457200" indent="-457200">
                  <a:buFont typeface="Arial" charset="0"/>
                  <a:buChar char="•"/>
                </a:pPr>
                <a:endParaRPr lang="de-AT" dirty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de-AT" dirty="0" smtClean="0"/>
                  <a:t>Pearson </a:t>
                </a:r>
                <a:r>
                  <a:rPr lang="de-AT" dirty="0" err="1" smtClean="0"/>
                  <a:t>Correlation</a:t>
                </a:r>
                <a:r>
                  <a:rPr lang="de-AT" dirty="0" smtClean="0"/>
                  <a:t> </a:t>
                </a:r>
                <a:r>
                  <a:rPr lang="de-AT" dirty="0" err="1" smtClean="0"/>
                  <a:t>Difference</a:t>
                </a:r>
                <a:endParaRPr lang="de-AT" dirty="0" smtClean="0"/>
              </a:p>
              <a:p>
                <a:pPr marL="728663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</a:rPr>
                      <m:t>𝑝𝑐𝑑</m:t>
                    </m:r>
                    <m:r>
                      <a:rPr lang="de-AT" i="1">
                        <a:latin typeface="Cambria Math" charset="0"/>
                      </a:rPr>
                      <m:t>=1−</m:t>
                    </m:r>
                    <m:f>
                      <m:fPr>
                        <m:ctrlPr>
                          <a:rPr lang="de-AT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de-AT" i="1">
                            <a:latin typeface="Cambria Math" charset="0"/>
                          </a:rPr>
                          <m:t>𝐷</m:t>
                        </m:r>
                        <m:r>
                          <a:rPr lang="de-AT" b="0" i="1" smtClean="0">
                            <a:latin typeface="Cambria Math" charset="0"/>
                          </a:rPr>
                          <m:t>(</m:t>
                        </m:r>
                        <m:r>
                          <a:rPr lang="de-AT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de-AT" b="0" i="1" smtClean="0">
                            <a:latin typeface="Cambria Math" charset="0"/>
                          </a:rPr>
                          <m:t>−1)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AT" i="1">
                            <a:latin typeface="Cambria Math" charset="0"/>
                          </a:rPr>
                          <m:t>𝑖</m:t>
                        </m:r>
                        <m:r>
                          <a:rPr lang="de-AT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de-AT" i="1">
                            <a:latin typeface="Cambria Math" charset="0"/>
                          </a:rPr>
                          <m:t>𝐷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AT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AT" i="1">
                                    <a:latin typeface="Cambria Math" charset="0"/>
                                  </a:rPr>
                                  <m:t>1,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AT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AT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AT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AT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de-AT" dirty="0" smtClean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F640B75-436A-4C76-9253-ED7EA82B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2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8FA1BE-927B-444D-B1A9-E16240C7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85787E-07A5-4EBA-85DF-BB3ACC84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957E1C-26D6-41D9-ABA9-2196FB5D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184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BDBBA5-B8CC-4798-9BA9-2F0A1B3C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F640B75-436A-4C76-9253-ED7EA82B2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de-AT" dirty="0" smtClean="0"/>
                  <a:t>Accociation</a:t>
                </a:r>
              </a:p>
              <a:p>
                <a:pPr marL="728663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AT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AT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de-AT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de-AT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AT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de-AT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de-AT" b="0" i="1" smtClean="0">
                            <a:latin typeface="Cambria Math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AT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de-AT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AT" b="0" i="1" smtClean="0">
                                <a:latin typeface="Cambria Math" charset="0"/>
                              </a:rPr>
                              <m:t>𝑀</m:t>
                            </m:r>
                          </m:sup>
                          <m:e>
                            <m:f>
                              <m:fPr>
                                <m:ctrlPr>
                                  <a:rPr lang="de-AT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de-AT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AT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AT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b="0" i="1" smtClean="0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de-AT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de-AT" b="0" i="1" smtClean="0">
                                                <a:latin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de-AT" b="0" i="1" smtClean="0">
                                                <a:latin typeface="Cambria Math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AT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AT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b="0" i="1" smtClean="0">
                                                <a:latin typeface="Cambria Math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de-AT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de-AT" b="0" i="1" smtClean="0">
                                                <a:latin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de-AT" b="0" i="1" smtClean="0">
                                                <a:latin typeface="Cambria Math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e-AT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de-AT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AT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de-AT" b="0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de-AT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de-AT" dirty="0" smtClean="0"/>
              </a:p>
              <a:p>
                <a:pPr marL="728663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</a:rPr>
                      <m:t>𝑉</m:t>
                    </m:r>
                    <m:r>
                      <a:rPr lang="de-AT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AT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AT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AT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de-AT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de-AT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AT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de-AT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AT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min</m:t>
                            </m:r>
                            <m:r>
                              <a:rPr lang="de-AT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⁡(</m:t>
                            </m:r>
                            <m:r>
                              <a:rPr lang="de-AT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r>
                              <a:rPr lang="de-AT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−1,   </m:t>
                            </m:r>
                            <m:r>
                              <a:rPr lang="de-AT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  <m:r>
                              <a:rPr lang="de-AT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−1)</m:t>
                            </m:r>
                          </m:den>
                        </m:f>
                      </m:e>
                    </m:rad>
                  </m:oMath>
                </a14:m>
                <a:endParaRPr lang="de-AT" dirty="0" smtClean="0"/>
              </a:p>
              <a:p>
                <a:pPr marL="728663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</a:rPr>
                      <m:t>𝑚𝑐𝑣</m:t>
                    </m:r>
                    <m:r>
                      <a:rPr lang="de-AT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de-AT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de-AT" b="0" i="1" smtClean="0">
                            <a:latin typeface="Cambria Math" charset="0"/>
                          </a:rPr>
                          <m:t>𝐷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AT" i="1">
                            <a:latin typeface="Cambria Math" charset="0"/>
                          </a:rPr>
                          <m:t>𝑖</m:t>
                        </m:r>
                        <m:r>
                          <a:rPr lang="de-AT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de-AT" i="1">
                            <a:latin typeface="Cambria Math" charset="0"/>
                          </a:rPr>
                          <m:t>𝐷</m:t>
                        </m:r>
                      </m:sup>
                      <m:e>
                        <m:r>
                          <a:rPr lang="de-AT" b="0" i="1" smtClean="0">
                            <a:latin typeface="Cambria Math" charset="0"/>
                          </a:rPr>
                          <m:t>𝑉</m:t>
                        </m:r>
                      </m:e>
                    </m:nary>
                  </m:oMath>
                </a14:m>
                <a:endParaRPr lang="de-AT" dirty="0" smtClean="0"/>
              </a:p>
              <a:p>
                <a:pPr marL="728663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</a:rPr>
                      <m:t>𝑖𝑣𝑎</m:t>
                    </m:r>
                    <m:r>
                      <a:rPr lang="de-AT" i="1">
                        <a:latin typeface="Cambria Math" charset="0"/>
                      </a:rPr>
                      <m:t>=1−</m:t>
                    </m:r>
                    <m:f>
                      <m:fPr>
                        <m:ctrlPr>
                          <a:rPr lang="de-AT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AT" i="1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de-AT" i="1">
                            <a:latin typeface="Cambria Math" charset="0"/>
                          </a:rPr>
                          <m:t>𝐷</m:t>
                        </m:r>
                        <m:r>
                          <a:rPr lang="de-AT" i="1">
                            <a:latin typeface="Cambria Math" charset="0"/>
                          </a:rPr>
                          <m:t>(</m:t>
                        </m:r>
                        <m:r>
                          <a:rPr lang="de-AT" i="1">
                            <a:latin typeface="Cambria Math" charset="0"/>
                          </a:rPr>
                          <m:t>𝐷</m:t>
                        </m:r>
                        <m:r>
                          <a:rPr lang="de-AT" i="1">
                            <a:latin typeface="Cambria Math" charset="0"/>
                          </a:rPr>
                          <m:t>−1)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AT" i="1">
                            <a:latin typeface="Cambria Math" charset="0"/>
                          </a:rPr>
                          <m:t>𝑖</m:t>
                        </m:r>
                        <m:r>
                          <a:rPr lang="de-AT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de-AT" i="1">
                            <a:latin typeface="Cambria Math" charset="0"/>
                          </a:rPr>
                          <m:t>𝐷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AT" b="0" i="1" smtClean="0"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AT" i="1">
                                    <a:latin typeface="Cambria Math" charset="0"/>
                                  </a:rPr>
                                  <m:t>1,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AT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AT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AT" b="0" i="1" smtClean="0"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AT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de-AT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de-AT" dirty="0" smtClean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F640B75-436A-4C76-9253-ED7EA82B2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2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8FA1BE-927B-444D-B1A9-E16240C7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85787E-07A5-4EBA-85DF-BB3ACC84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957E1C-26D6-41D9-ABA9-2196FB5D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68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dirty="0" smtClean="0"/>
                  <a:t>Classification performance</a:t>
                </a:r>
              </a:p>
              <a:p>
                <a:pPr marL="728663" lvl="1" indent="-457200">
                  <a:buFont typeface="Arial" charset="0"/>
                  <a:buChar char="•"/>
                </a:pPr>
                <a:r>
                  <a:rPr lang="en-US" dirty="0" smtClean="0"/>
                  <a:t>Define classification task</a:t>
                </a:r>
              </a:p>
              <a:p>
                <a:pPr marL="728663" lvl="1" indent="-457200">
                  <a:buFont typeface="Arial" charset="0"/>
                  <a:buChar char="•"/>
                </a:pPr>
                <a:r>
                  <a:rPr lang="en-US" dirty="0" smtClean="0"/>
                  <a:t>Train model (decision tree)</a:t>
                </a:r>
              </a:p>
              <a:p>
                <a:pPr marL="728663" lvl="1" indent="-457200">
                  <a:buFont typeface="Arial" charset="0"/>
                  <a:buChar char="•"/>
                </a:pPr>
                <a:r>
                  <a:rPr lang="en-US" dirty="0" smtClean="0"/>
                  <a:t>Compare performance (accuracy)</a:t>
                </a:r>
              </a:p>
              <a:p>
                <a:pPr marL="728663" lvl="1" indent="-457200">
                  <a:buFont typeface="Arial" charset="0"/>
                  <a:buChar char="•"/>
                </a:pPr>
                <a:endParaRPr lang="en-US" dirty="0"/>
              </a:p>
              <a:p>
                <a:pPr marL="728663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</a:rPr>
                      <m:t>𝑐𝑎𝑑</m:t>
                    </m:r>
                    <m:r>
                      <a:rPr lang="de-AT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de-AT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charset="0"/>
                          </a:rPr>
                          <m:t>𝑎𝑐</m:t>
                        </m:r>
                        <m:sSub>
                          <m:sSubPr>
                            <m:ctrlPr>
                              <a:rPr lang="de-AT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charset="0"/>
                              </a:rPr>
                              <m:t>𝑠𝑎𝑚𝑝𝑙𝑒𝑑</m:t>
                            </m:r>
                          </m:sub>
                        </m:sSub>
                      </m:num>
                      <m:den>
                        <m:r>
                          <a:rPr lang="de-AT" b="0" i="1" smtClean="0">
                            <a:latin typeface="Cambria Math" charset="0"/>
                          </a:rPr>
                          <m:t>𝑎𝑐</m:t>
                        </m:r>
                        <m:sSub>
                          <m:sSubPr>
                            <m:ctrlPr>
                              <a:rPr lang="de-AT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charset="0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marL="728663" lvl="1" indent="-457200">
                  <a:buFont typeface="Arial" charset="0"/>
                  <a:buChar char="•"/>
                </a:pPr>
                <a:endParaRPr lang="en-US" dirty="0" smtClean="0"/>
              </a:p>
              <a:p>
                <a:pPr marL="728663" lvl="1" indent="-45720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2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89F06B-2116-4B6D-8839-1C98770B8636}" type="datetime4">
              <a:rPr lang="en-US" smtClean="0"/>
              <a:t>November 4, 2017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Institute of Interactive Systems and Data Science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FE37C2-100C-F34E-9481-5FDF1B404D80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32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469</Words>
  <Application>Microsoft Macintosh PowerPoint</Application>
  <PresentationFormat>On-screen Show (4:3)</PresentationFormat>
  <Paragraphs>206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Cambria Math</vt:lpstr>
      <vt:lpstr>Lucida Grande</vt:lpstr>
      <vt:lpstr>ＭＳ Ｐゴシック</vt:lpstr>
      <vt:lpstr>Wingdings</vt:lpstr>
      <vt:lpstr>Wingdings 3</vt:lpstr>
      <vt:lpstr>Arial</vt:lpstr>
      <vt:lpstr>Office-Design</vt:lpstr>
      <vt:lpstr>Kevin Winter Data Anonymization / Replication using Generative Models (Master’s Project)</vt:lpstr>
      <vt:lpstr>Motivation &amp; Goal</vt:lpstr>
      <vt:lpstr>Data Replication Framework</vt:lpstr>
      <vt:lpstr>Data Input</vt:lpstr>
      <vt:lpstr>Data Preprocessing</vt:lpstr>
      <vt:lpstr>Modelling &amp; Sampling</vt:lpstr>
      <vt:lpstr>Evaluation</vt:lpstr>
      <vt:lpstr>Evaluation</vt:lpstr>
      <vt:lpstr>Evaluation</vt:lpstr>
      <vt:lpstr>Results</vt:lpstr>
      <vt:lpstr>Results</vt:lpstr>
      <vt:lpstr>Results</vt:lpstr>
      <vt:lpstr>VAE Latent Space</vt:lpstr>
      <vt:lpstr>Results</vt:lpstr>
      <vt:lpstr>Results</vt:lpstr>
      <vt:lpstr>Effect of Reordering</vt:lpstr>
      <vt:lpstr>Effect of Binarizing</vt:lpstr>
      <vt:lpstr>ANOVA Results for Accuracy</vt:lpstr>
      <vt:lpstr>Conclusion</vt:lpstr>
      <vt:lpstr>References</vt:lpstr>
    </vt:vector>
  </TitlesOfParts>
  <Company>TUG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Christina</dc:creator>
  <cp:lastModifiedBy>Winter Kevin</cp:lastModifiedBy>
  <cp:revision>502</cp:revision>
  <cp:lastPrinted>2017-11-04T14:43:34Z</cp:lastPrinted>
  <dcterms:created xsi:type="dcterms:W3CDTF">2012-12-13T06:37:50Z</dcterms:created>
  <dcterms:modified xsi:type="dcterms:W3CDTF">2017-11-04T14:49:03Z</dcterms:modified>
</cp:coreProperties>
</file>